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4.xml" ContentType="application/vnd.openxmlformats-officedocument.presentationml.notesSlide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9" r:id="rId3"/>
    <p:sldId id="262" r:id="rId4"/>
    <p:sldId id="261" r:id="rId5"/>
    <p:sldId id="263" r:id="rId6"/>
    <p:sldId id="264" r:id="rId7"/>
    <p:sldId id="265" r:id="rId8"/>
    <p:sldId id="266" r:id="rId9"/>
    <p:sldId id="267" r:id="rId10"/>
    <p:sldId id="269" r:id="rId11"/>
    <p:sldId id="270" r:id="rId12"/>
    <p:sldId id="272" r:id="rId13"/>
    <p:sldId id="271" r:id="rId14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99" autoAdjust="0"/>
  </p:normalViewPr>
  <p:slideViewPr>
    <p:cSldViewPr>
      <p:cViewPr>
        <p:scale>
          <a:sx n="90" d="100"/>
          <a:sy n="90" d="100"/>
        </p:scale>
        <p:origin x="-504" y="8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72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ehaan\Local%20Settings\Temp\7zO2B.tmp\IncGrowth10countries%20v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ehaan\My%20Documents\IDRC\SIG_Team\InclGrowth\adjusted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ehaan\My%20Documents\IDRC\SIG_Team\InclGrowth\adjusted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ehaan\My%20Documents\IDRC\SIG_Team\InclGrowth\adjusted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ehaan\My%20Documents\IDRC\SIG_Team\InclGrowth\adjusted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ehaan\My%20Documents\IDRC\SIG_Team\InclGrowth\adjusted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ehaan\My%20Documents\IDRC\SIG_Team\InclGrowth\adjusted_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'Sheet 3'!$B$4</c:f>
              <c:strCache>
                <c:ptCount val="1"/>
                <c:pt idx="0">
                  <c:v>GDP/capita annual growth 1990-2010</c:v>
                </c:pt>
              </c:strCache>
            </c:strRef>
          </c:tx>
          <c:invertIfNegative val="0"/>
          <c:cat>
            <c:strRef>
              <c:f>'Sheet 3'!$A$5:$A$15</c:f>
              <c:strCache>
                <c:ptCount val="11"/>
                <c:pt idx="0">
                  <c:v>Zambia</c:v>
                </c:pt>
                <c:pt idx="1">
                  <c:v>Brazil</c:v>
                </c:pt>
                <c:pt idx="2">
                  <c:v>Ghana</c:v>
                </c:pt>
                <c:pt idx="3">
                  <c:v>Egypt</c:v>
                </c:pt>
                <c:pt idx="4">
                  <c:v>Tunisia</c:v>
                </c:pt>
                <c:pt idx="5">
                  <c:v>Bangladesh</c:v>
                </c:pt>
                <c:pt idx="6">
                  <c:v>Mozambique</c:v>
                </c:pt>
                <c:pt idx="7">
                  <c:v>Thailand</c:v>
                </c:pt>
                <c:pt idx="8">
                  <c:v>India</c:v>
                </c:pt>
                <c:pt idx="9">
                  <c:v>Vietnam</c:v>
                </c:pt>
                <c:pt idx="10">
                  <c:v>China</c:v>
                </c:pt>
              </c:strCache>
            </c:strRef>
          </c:cat>
          <c:val>
            <c:numRef>
              <c:f>'Sheet 3'!$B$5:$B$15</c:f>
              <c:numCache>
                <c:formatCode>_(* #,##0.00_);_(* \(#,##0.00\);_(* "-"??_);_(@_)</c:formatCode>
                <c:ptCount val="11"/>
                <c:pt idx="0" formatCode="General">
                  <c:v>0.48</c:v>
                </c:pt>
                <c:pt idx="1">
                  <c:v>1.36</c:v>
                </c:pt>
                <c:pt idx="2" formatCode="General">
                  <c:v>2.36</c:v>
                </c:pt>
                <c:pt idx="3" formatCode="General">
                  <c:v>2.89</c:v>
                </c:pt>
                <c:pt idx="4" formatCode="General">
                  <c:v>3.42</c:v>
                </c:pt>
                <c:pt idx="5" formatCode="General">
                  <c:v>3.49</c:v>
                </c:pt>
                <c:pt idx="6" formatCode="General">
                  <c:v>3.68</c:v>
                </c:pt>
                <c:pt idx="7" formatCode="General">
                  <c:v>3.8</c:v>
                </c:pt>
                <c:pt idx="8" formatCode="General">
                  <c:v>4.8600000000000003</c:v>
                </c:pt>
                <c:pt idx="9" formatCode="General">
                  <c:v>5.82</c:v>
                </c:pt>
                <c:pt idx="10" formatCode="General">
                  <c:v>9.2100000000000009</c:v>
                </c:pt>
              </c:numCache>
            </c:numRef>
          </c:val>
        </c:ser>
        <c:ser>
          <c:idx val="1"/>
          <c:order val="1"/>
          <c:invertIfNegative val="0"/>
          <c:cat>
            <c:strRef>
              <c:f>'Sheet 3'!$A$5:$A$15</c:f>
              <c:strCache>
                <c:ptCount val="11"/>
                <c:pt idx="0">
                  <c:v>Zambia</c:v>
                </c:pt>
                <c:pt idx="1">
                  <c:v>Brazil</c:v>
                </c:pt>
                <c:pt idx="2">
                  <c:v>Ghana</c:v>
                </c:pt>
                <c:pt idx="3">
                  <c:v>Egypt</c:v>
                </c:pt>
                <c:pt idx="4">
                  <c:v>Tunisia</c:v>
                </c:pt>
                <c:pt idx="5">
                  <c:v>Bangladesh</c:v>
                </c:pt>
                <c:pt idx="6">
                  <c:v>Mozambique</c:v>
                </c:pt>
                <c:pt idx="7">
                  <c:v>Thailand</c:v>
                </c:pt>
                <c:pt idx="8">
                  <c:v>India</c:v>
                </c:pt>
                <c:pt idx="9">
                  <c:v>Vietnam</c:v>
                </c:pt>
                <c:pt idx="10">
                  <c:v>China</c:v>
                </c:pt>
              </c:strCache>
            </c:strRef>
          </c:cat>
          <c:val>
            <c:numRef>
              <c:f>'Sheet 3'!$C$5:$C$15</c:f>
            </c:numRef>
          </c:val>
        </c:ser>
        <c:ser>
          <c:idx val="2"/>
          <c:order val="2"/>
          <c:invertIfNegative val="0"/>
          <c:cat>
            <c:strRef>
              <c:f>'Sheet 3'!$A$5:$A$15</c:f>
              <c:strCache>
                <c:ptCount val="11"/>
                <c:pt idx="0">
                  <c:v>Zambia</c:v>
                </c:pt>
                <c:pt idx="1">
                  <c:v>Brazil</c:v>
                </c:pt>
                <c:pt idx="2">
                  <c:v>Ghana</c:v>
                </c:pt>
                <c:pt idx="3">
                  <c:v>Egypt</c:v>
                </c:pt>
                <c:pt idx="4">
                  <c:v>Tunisia</c:v>
                </c:pt>
                <c:pt idx="5">
                  <c:v>Bangladesh</c:v>
                </c:pt>
                <c:pt idx="6">
                  <c:v>Mozambique</c:v>
                </c:pt>
                <c:pt idx="7">
                  <c:v>Thailand</c:v>
                </c:pt>
                <c:pt idx="8">
                  <c:v>India</c:v>
                </c:pt>
                <c:pt idx="9">
                  <c:v>Vietnam</c:v>
                </c:pt>
                <c:pt idx="10">
                  <c:v>China</c:v>
                </c:pt>
              </c:strCache>
            </c:strRef>
          </c:cat>
          <c:val>
            <c:numRef>
              <c:f>'Sheet 3'!$D$5:$D$15</c:f>
            </c:numRef>
          </c:val>
        </c:ser>
        <c:ser>
          <c:idx val="3"/>
          <c:order val="3"/>
          <c:tx>
            <c:strRef>
              <c:f>'Sheet 3'!$E$4</c:f>
              <c:strCache>
                <c:ptCount val="1"/>
                <c:pt idx="0">
                  <c:v>Poverty headcount Change</c:v>
                </c:pt>
              </c:strCache>
            </c:strRef>
          </c:tx>
          <c:invertIfNegative val="0"/>
          <c:cat>
            <c:strRef>
              <c:f>'Sheet 3'!$A$5:$A$15</c:f>
              <c:strCache>
                <c:ptCount val="11"/>
                <c:pt idx="0">
                  <c:v>Zambia</c:v>
                </c:pt>
                <c:pt idx="1">
                  <c:v>Brazil</c:v>
                </c:pt>
                <c:pt idx="2">
                  <c:v>Ghana</c:v>
                </c:pt>
                <c:pt idx="3">
                  <c:v>Egypt</c:v>
                </c:pt>
                <c:pt idx="4">
                  <c:v>Tunisia</c:v>
                </c:pt>
                <c:pt idx="5">
                  <c:v>Bangladesh</c:v>
                </c:pt>
                <c:pt idx="6">
                  <c:v>Mozambique</c:v>
                </c:pt>
                <c:pt idx="7">
                  <c:v>Thailand</c:v>
                </c:pt>
                <c:pt idx="8">
                  <c:v>India</c:v>
                </c:pt>
                <c:pt idx="9">
                  <c:v>Vietnam</c:v>
                </c:pt>
                <c:pt idx="10">
                  <c:v>China</c:v>
                </c:pt>
              </c:strCache>
            </c:strRef>
          </c:cat>
          <c:val>
            <c:numRef>
              <c:f>'Sheet 3'!$E$5:$E$15</c:f>
              <c:numCache>
                <c:formatCode>General</c:formatCode>
                <c:ptCount val="11"/>
                <c:pt idx="0">
                  <c:v>10.400000000000006</c:v>
                </c:pt>
                <c:pt idx="1">
                  <c:v>17.899999999999999</c:v>
                </c:pt>
                <c:pt idx="2">
                  <c:v>24.1</c:v>
                </c:pt>
                <c:pt idx="3">
                  <c:v>9.1000000000000014</c:v>
                </c:pt>
                <c:pt idx="4">
                  <c:v>6.1999999999999993</c:v>
                </c:pt>
                <c:pt idx="5">
                  <c:v>11.200000000000003</c:v>
                </c:pt>
                <c:pt idx="6">
                  <c:v>11.100000000000009</c:v>
                </c:pt>
                <c:pt idx="7">
                  <c:v>14.100000000000001</c:v>
                </c:pt>
                <c:pt idx="8">
                  <c:v>6.1000000000000085</c:v>
                </c:pt>
                <c:pt idx="9">
                  <c:v>47.2</c:v>
                </c:pt>
                <c:pt idx="10">
                  <c:v>48.3</c:v>
                </c:pt>
              </c:numCache>
            </c:numRef>
          </c:val>
        </c:ser>
        <c:ser>
          <c:idx val="4"/>
          <c:order val="4"/>
          <c:invertIfNegative val="0"/>
          <c:cat>
            <c:strRef>
              <c:f>'Sheet 3'!$A$5:$A$15</c:f>
              <c:strCache>
                <c:ptCount val="11"/>
                <c:pt idx="0">
                  <c:v>Zambia</c:v>
                </c:pt>
                <c:pt idx="1">
                  <c:v>Brazil</c:v>
                </c:pt>
                <c:pt idx="2">
                  <c:v>Ghana</c:v>
                </c:pt>
                <c:pt idx="3">
                  <c:v>Egypt</c:v>
                </c:pt>
                <c:pt idx="4">
                  <c:v>Tunisia</c:v>
                </c:pt>
                <c:pt idx="5">
                  <c:v>Bangladesh</c:v>
                </c:pt>
                <c:pt idx="6">
                  <c:v>Mozambique</c:v>
                </c:pt>
                <c:pt idx="7">
                  <c:v>Thailand</c:v>
                </c:pt>
                <c:pt idx="8">
                  <c:v>India</c:v>
                </c:pt>
                <c:pt idx="9">
                  <c:v>Vietnam</c:v>
                </c:pt>
                <c:pt idx="10">
                  <c:v>China</c:v>
                </c:pt>
              </c:strCache>
            </c:strRef>
          </c:cat>
          <c:val>
            <c:numRef>
              <c:f>'Sheet 3'!$F$5:$F$15</c:f>
            </c:numRef>
          </c:val>
        </c:ser>
        <c:ser>
          <c:idx val="5"/>
          <c:order val="5"/>
          <c:invertIfNegative val="0"/>
          <c:cat>
            <c:strRef>
              <c:f>'Sheet 3'!$A$5:$A$15</c:f>
              <c:strCache>
                <c:ptCount val="11"/>
                <c:pt idx="0">
                  <c:v>Zambia</c:v>
                </c:pt>
                <c:pt idx="1">
                  <c:v>Brazil</c:v>
                </c:pt>
                <c:pt idx="2">
                  <c:v>Ghana</c:v>
                </c:pt>
                <c:pt idx="3">
                  <c:v>Egypt</c:v>
                </c:pt>
                <c:pt idx="4">
                  <c:v>Tunisia</c:v>
                </c:pt>
                <c:pt idx="5">
                  <c:v>Bangladesh</c:v>
                </c:pt>
                <c:pt idx="6">
                  <c:v>Mozambique</c:v>
                </c:pt>
                <c:pt idx="7">
                  <c:v>Thailand</c:v>
                </c:pt>
                <c:pt idx="8">
                  <c:v>India</c:v>
                </c:pt>
                <c:pt idx="9">
                  <c:v>Vietnam</c:v>
                </c:pt>
                <c:pt idx="10">
                  <c:v>China</c:v>
                </c:pt>
              </c:strCache>
            </c:strRef>
          </c:cat>
          <c:val>
            <c:numRef>
              <c:f>'Sheet 3'!$G$5:$G$15</c:f>
            </c:numRef>
          </c:val>
        </c:ser>
        <c:ser>
          <c:idx val="6"/>
          <c:order val="6"/>
          <c:tx>
            <c:strRef>
              <c:f>'Sheet 3'!$H$4</c:f>
              <c:strCache>
                <c:ptCount val="1"/>
                <c:pt idx="0">
                  <c:v>Gini Improvement</c:v>
                </c:pt>
              </c:strCache>
            </c:strRef>
          </c:tx>
          <c:invertIfNegative val="0"/>
          <c:cat>
            <c:strRef>
              <c:f>'Sheet 3'!$A$5:$A$15</c:f>
              <c:strCache>
                <c:ptCount val="11"/>
                <c:pt idx="0">
                  <c:v>Zambia</c:v>
                </c:pt>
                <c:pt idx="1">
                  <c:v>Brazil</c:v>
                </c:pt>
                <c:pt idx="2">
                  <c:v>Ghana</c:v>
                </c:pt>
                <c:pt idx="3">
                  <c:v>Egypt</c:v>
                </c:pt>
                <c:pt idx="4">
                  <c:v>Tunisia</c:v>
                </c:pt>
                <c:pt idx="5">
                  <c:v>Bangladesh</c:v>
                </c:pt>
                <c:pt idx="6">
                  <c:v>Mozambique</c:v>
                </c:pt>
                <c:pt idx="7">
                  <c:v>Thailand</c:v>
                </c:pt>
                <c:pt idx="8">
                  <c:v>India</c:v>
                </c:pt>
                <c:pt idx="9">
                  <c:v>Vietnam</c:v>
                </c:pt>
                <c:pt idx="10">
                  <c:v>China</c:v>
                </c:pt>
              </c:strCache>
            </c:strRef>
          </c:cat>
          <c:val>
            <c:numRef>
              <c:f>'Sheet 3'!$H$5:$H$15</c:f>
              <c:numCache>
                <c:formatCode>General</c:formatCode>
                <c:ptCount val="11"/>
                <c:pt idx="0">
                  <c:v>3.612167300380225</c:v>
                </c:pt>
                <c:pt idx="1">
                  <c:v>11.05610561056106</c:v>
                </c:pt>
                <c:pt idx="2">
                  <c:v>-12.335958005249333</c:v>
                </c:pt>
                <c:pt idx="4">
                  <c:v>-1.4925373134328215</c:v>
                </c:pt>
                <c:pt idx="5">
                  <c:v>-18.320610687022903</c:v>
                </c:pt>
                <c:pt idx="6">
                  <c:v>-2.6966292134831522</c:v>
                </c:pt>
                <c:pt idx="7">
                  <c:v>8.0086580086580135</c:v>
                </c:pt>
                <c:pt idx="9">
                  <c:v>-5.3221288515406115</c:v>
                </c:pt>
              </c:numCache>
            </c:numRef>
          </c:val>
        </c:ser>
        <c:ser>
          <c:idx val="7"/>
          <c:order val="7"/>
          <c:invertIfNegative val="0"/>
          <c:cat>
            <c:strRef>
              <c:f>'Sheet 3'!$A$5:$A$15</c:f>
              <c:strCache>
                <c:ptCount val="11"/>
                <c:pt idx="0">
                  <c:v>Zambia</c:v>
                </c:pt>
                <c:pt idx="1">
                  <c:v>Brazil</c:v>
                </c:pt>
                <c:pt idx="2">
                  <c:v>Ghana</c:v>
                </c:pt>
                <c:pt idx="3">
                  <c:v>Egypt</c:v>
                </c:pt>
                <c:pt idx="4">
                  <c:v>Tunisia</c:v>
                </c:pt>
                <c:pt idx="5">
                  <c:v>Bangladesh</c:v>
                </c:pt>
                <c:pt idx="6">
                  <c:v>Mozambique</c:v>
                </c:pt>
                <c:pt idx="7">
                  <c:v>Thailand</c:v>
                </c:pt>
                <c:pt idx="8">
                  <c:v>India</c:v>
                </c:pt>
                <c:pt idx="9">
                  <c:v>Vietnam</c:v>
                </c:pt>
                <c:pt idx="10">
                  <c:v>China</c:v>
                </c:pt>
              </c:strCache>
            </c:strRef>
          </c:cat>
          <c:val>
            <c:numRef>
              <c:f>'Sheet 3'!$I$5:$I$15</c:f>
            </c:numRef>
          </c:val>
        </c:ser>
        <c:ser>
          <c:idx val="8"/>
          <c:order val="8"/>
          <c:invertIfNegative val="0"/>
          <c:cat>
            <c:strRef>
              <c:f>'Sheet 3'!$A$5:$A$15</c:f>
              <c:strCache>
                <c:ptCount val="11"/>
                <c:pt idx="0">
                  <c:v>Zambia</c:v>
                </c:pt>
                <c:pt idx="1">
                  <c:v>Brazil</c:v>
                </c:pt>
                <c:pt idx="2">
                  <c:v>Ghana</c:v>
                </c:pt>
                <c:pt idx="3">
                  <c:v>Egypt</c:v>
                </c:pt>
                <c:pt idx="4">
                  <c:v>Tunisia</c:v>
                </c:pt>
                <c:pt idx="5">
                  <c:v>Bangladesh</c:v>
                </c:pt>
                <c:pt idx="6">
                  <c:v>Mozambique</c:v>
                </c:pt>
                <c:pt idx="7">
                  <c:v>Thailand</c:v>
                </c:pt>
                <c:pt idx="8">
                  <c:v>India</c:v>
                </c:pt>
                <c:pt idx="9">
                  <c:v>Vietnam</c:v>
                </c:pt>
                <c:pt idx="10">
                  <c:v>China</c:v>
                </c:pt>
              </c:strCache>
            </c:strRef>
          </c:cat>
          <c:val>
            <c:numRef>
              <c:f>'Sheet 3'!$J$5:$J$15</c:f>
            </c:numRef>
          </c:val>
        </c:ser>
        <c:ser>
          <c:idx val="9"/>
          <c:order val="9"/>
          <c:invertIfNegative val="0"/>
          <c:cat>
            <c:strRef>
              <c:f>'Sheet 3'!$A$5:$A$15</c:f>
              <c:strCache>
                <c:ptCount val="11"/>
                <c:pt idx="0">
                  <c:v>Zambia</c:v>
                </c:pt>
                <c:pt idx="1">
                  <c:v>Brazil</c:v>
                </c:pt>
                <c:pt idx="2">
                  <c:v>Ghana</c:v>
                </c:pt>
                <c:pt idx="3">
                  <c:v>Egypt</c:v>
                </c:pt>
                <c:pt idx="4">
                  <c:v>Tunisia</c:v>
                </c:pt>
                <c:pt idx="5">
                  <c:v>Bangladesh</c:v>
                </c:pt>
                <c:pt idx="6">
                  <c:v>Mozambique</c:v>
                </c:pt>
                <c:pt idx="7">
                  <c:v>Thailand</c:v>
                </c:pt>
                <c:pt idx="8">
                  <c:v>India</c:v>
                </c:pt>
                <c:pt idx="9">
                  <c:v>Vietnam</c:v>
                </c:pt>
                <c:pt idx="10">
                  <c:v>China</c:v>
                </c:pt>
              </c:strCache>
            </c:strRef>
          </c:cat>
          <c:val>
            <c:numRef>
              <c:f>'Sheet 3'!$K$5:$K$15</c:f>
            </c:numRef>
          </c:val>
        </c:ser>
        <c:ser>
          <c:idx val="10"/>
          <c:order val="10"/>
          <c:tx>
            <c:strRef>
              <c:f>'Sheet 3'!$L$4</c:f>
              <c:strCache>
                <c:ptCount val="1"/>
                <c:pt idx="0">
                  <c:v>Infant Mortality Improvement</c:v>
                </c:pt>
              </c:strCache>
            </c:strRef>
          </c:tx>
          <c:invertIfNegative val="0"/>
          <c:cat>
            <c:strRef>
              <c:f>'Sheet 3'!$A$5:$A$15</c:f>
              <c:strCache>
                <c:ptCount val="11"/>
                <c:pt idx="0">
                  <c:v>Zambia</c:v>
                </c:pt>
                <c:pt idx="1">
                  <c:v>Brazil</c:v>
                </c:pt>
                <c:pt idx="2">
                  <c:v>Ghana</c:v>
                </c:pt>
                <c:pt idx="3">
                  <c:v>Egypt</c:v>
                </c:pt>
                <c:pt idx="4">
                  <c:v>Tunisia</c:v>
                </c:pt>
                <c:pt idx="5">
                  <c:v>Bangladesh</c:v>
                </c:pt>
                <c:pt idx="6">
                  <c:v>Mozambique</c:v>
                </c:pt>
                <c:pt idx="7">
                  <c:v>Thailand</c:v>
                </c:pt>
                <c:pt idx="8">
                  <c:v>India</c:v>
                </c:pt>
                <c:pt idx="9">
                  <c:v>Vietnam</c:v>
                </c:pt>
                <c:pt idx="10">
                  <c:v>China</c:v>
                </c:pt>
              </c:strCache>
            </c:strRef>
          </c:cat>
          <c:val>
            <c:numRef>
              <c:f>'Sheet 3'!$L$5:$L$15</c:f>
              <c:numCache>
                <c:formatCode>0.00</c:formatCode>
                <c:ptCount val="11"/>
                <c:pt idx="0">
                  <c:v>36.904761904761898</c:v>
                </c:pt>
                <c:pt idx="1">
                  <c:v>65.261044176706832</c:v>
                </c:pt>
                <c:pt idx="2">
                  <c:v>34.810951760104302</c:v>
                </c:pt>
                <c:pt idx="3">
                  <c:v>72.56637168141593</c:v>
                </c:pt>
                <c:pt idx="4">
                  <c:v>64.615384615384613</c:v>
                </c:pt>
                <c:pt idx="5">
                  <c:v>61.770623742454731</c:v>
                </c:pt>
                <c:pt idx="6">
                  <c:v>36.935704514363877</c:v>
                </c:pt>
                <c:pt idx="7">
                  <c:v>57.575757575757578</c:v>
                </c:pt>
                <c:pt idx="8">
                  <c:v>40.663390663390672</c:v>
                </c:pt>
                <c:pt idx="9">
                  <c:v>49.45652173913043</c:v>
                </c:pt>
                <c:pt idx="10">
                  <c:v>58.746736292428196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3073920"/>
        <c:axId val="173075840"/>
      </c:barChart>
      <c:catAx>
        <c:axId val="173073920"/>
        <c:scaling>
          <c:orientation val="minMax"/>
        </c:scaling>
        <c:delete val="0"/>
        <c:axPos val="b"/>
        <c:majorTickMark val="out"/>
        <c:minorTickMark val="none"/>
        <c:tickLblPos val="nextTo"/>
        <c:crossAx val="173075840"/>
        <c:crosses val="autoZero"/>
        <c:auto val="1"/>
        <c:lblAlgn val="ctr"/>
        <c:lblOffset val="100"/>
        <c:noMultiLvlLbl val="0"/>
      </c:catAx>
      <c:valAx>
        <c:axId val="17307584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730739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xVal>
            <c:numRef>
              <c:f>Sheet4!$A$3:$A$14</c:f>
              <c:numCache>
                <c:formatCode>General</c:formatCode>
                <c:ptCount val="12"/>
                <c:pt idx="0">
                  <c:v>3.16</c:v>
                </c:pt>
                <c:pt idx="1">
                  <c:v>3.49</c:v>
                </c:pt>
                <c:pt idx="2" formatCode="_(* #,##0.00_);_(* \(#,##0.00\);_(* &quot;-&quot;??_);_(@_)">
                  <c:v>1.36</c:v>
                </c:pt>
                <c:pt idx="3">
                  <c:v>9.2100000000000009</c:v>
                </c:pt>
                <c:pt idx="4">
                  <c:v>2.89</c:v>
                </c:pt>
                <c:pt idx="5">
                  <c:v>2.36</c:v>
                </c:pt>
                <c:pt idx="6">
                  <c:v>4.8600000000000003</c:v>
                </c:pt>
                <c:pt idx="7">
                  <c:v>3.68</c:v>
                </c:pt>
                <c:pt idx="8">
                  <c:v>3.8</c:v>
                </c:pt>
                <c:pt idx="9">
                  <c:v>3.42</c:v>
                </c:pt>
                <c:pt idx="10">
                  <c:v>5.82</c:v>
                </c:pt>
                <c:pt idx="11">
                  <c:v>0.48</c:v>
                </c:pt>
              </c:numCache>
            </c:numRef>
          </c:xVal>
          <c:yVal>
            <c:numRef>
              <c:f>Sheet4!$B$3:$B$14</c:f>
              <c:numCache>
                <c:formatCode>General</c:formatCode>
                <c:ptCount val="12"/>
                <c:pt idx="0">
                  <c:v>-0.4</c:v>
                </c:pt>
                <c:pt idx="1">
                  <c:v>-4.8</c:v>
                </c:pt>
                <c:pt idx="2">
                  <c:v>6.7</c:v>
                </c:pt>
                <c:pt idx="3">
                  <c:v>-9</c:v>
                </c:pt>
                <c:pt idx="4">
                  <c:v>0</c:v>
                </c:pt>
                <c:pt idx="5">
                  <c:v>-4.7</c:v>
                </c:pt>
                <c:pt idx="6">
                  <c:v>-2</c:v>
                </c:pt>
                <c:pt idx="7">
                  <c:v>-1.2</c:v>
                </c:pt>
                <c:pt idx="8">
                  <c:v>3.7</c:v>
                </c:pt>
                <c:pt idx="9">
                  <c:v>-0.6</c:v>
                </c:pt>
                <c:pt idx="10">
                  <c:v>-1.9</c:v>
                </c:pt>
                <c:pt idx="11">
                  <c:v>1.9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1799424"/>
        <c:axId val="121844096"/>
      </c:scatterChart>
      <c:valAx>
        <c:axId val="121799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1844096"/>
        <c:crosses val="autoZero"/>
        <c:crossBetween val="midCat"/>
      </c:valAx>
      <c:valAx>
        <c:axId val="1218440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1799424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xVal>
            <c:numRef>
              <c:f>Sheet6!$A$3:$A$14</c:f>
              <c:numCache>
                <c:formatCode>General</c:formatCode>
                <c:ptCount val="12"/>
                <c:pt idx="0">
                  <c:v>3.16</c:v>
                </c:pt>
                <c:pt idx="1">
                  <c:v>3.49</c:v>
                </c:pt>
                <c:pt idx="2" formatCode="_(* #,##0.00_);_(* \(#,##0.00\);_(* &quot;-&quot;??_);_(@_)">
                  <c:v>1.36</c:v>
                </c:pt>
                <c:pt idx="3">
                  <c:v>9.2100000000000009</c:v>
                </c:pt>
                <c:pt idx="4">
                  <c:v>2.89</c:v>
                </c:pt>
                <c:pt idx="5">
                  <c:v>2.36</c:v>
                </c:pt>
                <c:pt idx="6">
                  <c:v>4.8600000000000003</c:v>
                </c:pt>
                <c:pt idx="7">
                  <c:v>3.68</c:v>
                </c:pt>
                <c:pt idx="8">
                  <c:v>3.8</c:v>
                </c:pt>
                <c:pt idx="9">
                  <c:v>3.42</c:v>
                </c:pt>
                <c:pt idx="10">
                  <c:v>5.82</c:v>
                </c:pt>
                <c:pt idx="11">
                  <c:v>0.48</c:v>
                </c:pt>
              </c:numCache>
            </c:numRef>
          </c:xVal>
          <c:yVal>
            <c:numRef>
              <c:f>Sheet6!$B$3:$B$14</c:f>
              <c:numCache>
                <c:formatCode>General</c:formatCode>
                <c:ptCount val="12"/>
                <c:pt idx="0">
                  <c:v>32.700000000000003</c:v>
                </c:pt>
                <c:pt idx="1">
                  <c:v>26.5</c:v>
                </c:pt>
                <c:pt idx="2">
                  <c:v>55.5</c:v>
                </c:pt>
                <c:pt idx="3">
                  <c:v>44.5</c:v>
                </c:pt>
                <c:pt idx="4">
                  <c:v>51.7</c:v>
                </c:pt>
                <c:pt idx="5">
                  <c:v>54</c:v>
                </c:pt>
                <c:pt idx="6">
                  <c:v>54.5</c:v>
                </c:pt>
                <c:pt idx="7">
                  <c:v>37</c:v>
                </c:pt>
                <c:pt idx="8">
                  <c:v>49.8</c:v>
                </c:pt>
                <c:pt idx="9">
                  <c:v>59.2</c:v>
                </c:pt>
                <c:pt idx="10">
                  <c:v>38.9</c:v>
                </c:pt>
                <c:pt idx="11">
                  <c:v>38.4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2042368"/>
        <c:axId val="92049792"/>
      </c:scatterChart>
      <c:valAx>
        <c:axId val="92042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2049792"/>
        <c:crosses val="autoZero"/>
        <c:crossBetween val="midCat"/>
      </c:valAx>
      <c:valAx>
        <c:axId val="920497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2042368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xVal>
            <c:numRef>
              <c:f>Sheet6!$A$26:$A$37</c:f>
              <c:numCache>
                <c:formatCode>General</c:formatCode>
                <c:ptCount val="12"/>
                <c:pt idx="0">
                  <c:v>3.16</c:v>
                </c:pt>
                <c:pt idx="1">
                  <c:v>3.49</c:v>
                </c:pt>
                <c:pt idx="2" formatCode="_(* #,##0.00_);_(* \(#,##0.00\);_(* &quot;-&quot;??_);_(@_)">
                  <c:v>1.36</c:v>
                </c:pt>
                <c:pt idx="3">
                  <c:v>9.2100000000000009</c:v>
                </c:pt>
                <c:pt idx="4">
                  <c:v>2.89</c:v>
                </c:pt>
                <c:pt idx="5">
                  <c:v>2.36</c:v>
                </c:pt>
                <c:pt idx="6">
                  <c:v>4.8600000000000003</c:v>
                </c:pt>
                <c:pt idx="7">
                  <c:v>3.68</c:v>
                </c:pt>
                <c:pt idx="8">
                  <c:v>3.8</c:v>
                </c:pt>
                <c:pt idx="9">
                  <c:v>3.42</c:v>
                </c:pt>
                <c:pt idx="10">
                  <c:v>5.82</c:v>
                </c:pt>
                <c:pt idx="11">
                  <c:v>0.48</c:v>
                </c:pt>
              </c:numCache>
            </c:numRef>
          </c:xVal>
          <c:yVal>
            <c:numRef>
              <c:f>Sheet6!$B$26:$B$37</c:f>
              <c:numCache>
                <c:formatCode>General</c:formatCode>
                <c:ptCount val="12"/>
                <c:pt idx="0">
                  <c:v>57.3</c:v>
                </c:pt>
                <c:pt idx="1">
                  <c:v>38.4</c:v>
                </c:pt>
                <c:pt idx="2">
                  <c:v>63.5</c:v>
                </c:pt>
                <c:pt idx="3">
                  <c:v>5.2</c:v>
                </c:pt>
                <c:pt idx="4">
                  <c:v>13.3</c:v>
                </c:pt>
                <c:pt idx="5">
                  <c:v>63</c:v>
                </c:pt>
                <c:pt idx="6">
                  <c:v>59.2</c:v>
                </c:pt>
                <c:pt idx="7">
                  <c:v>45</c:v>
                </c:pt>
                <c:pt idx="8">
                  <c:v>30.3</c:v>
                </c:pt>
                <c:pt idx="9">
                  <c:v>10.4</c:v>
                </c:pt>
                <c:pt idx="10">
                  <c:v>8.5</c:v>
                </c:pt>
                <c:pt idx="11">
                  <c:v>38.9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5361664"/>
        <c:axId val="119936512"/>
      </c:scatterChart>
      <c:valAx>
        <c:axId val="115361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9936512"/>
        <c:crosses val="autoZero"/>
        <c:crossBetween val="midCat"/>
      </c:valAx>
      <c:valAx>
        <c:axId val="1199365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5361664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xVal>
            <c:numRef>
              <c:f>Sheet7!$A$2:$A$13</c:f>
              <c:numCache>
                <c:formatCode>General</c:formatCode>
                <c:ptCount val="12"/>
                <c:pt idx="0">
                  <c:v>57.3</c:v>
                </c:pt>
                <c:pt idx="1">
                  <c:v>38.4</c:v>
                </c:pt>
                <c:pt idx="2">
                  <c:v>63.5</c:v>
                </c:pt>
                <c:pt idx="3">
                  <c:v>5.2</c:v>
                </c:pt>
                <c:pt idx="4">
                  <c:v>13.3</c:v>
                </c:pt>
                <c:pt idx="5">
                  <c:v>63</c:v>
                </c:pt>
                <c:pt idx="6">
                  <c:v>59.2</c:v>
                </c:pt>
                <c:pt idx="7">
                  <c:v>45</c:v>
                </c:pt>
                <c:pt idx="8">
                  <c:v>30.3</c:v>
                </c:pt>
                <c:pt idx="9">
                  <c:v>10.4</c:v>
                </c:pt>
                <c:pt idx="10">
                  <c:v>8.5</c:v>
                </c:pt>
                <c:pt idx="11">
                  <c:v>38.9</c:v>
                </c:pt>
              </c:numCache>
            </c:numRef>
          </c:xVal>
          <c:yVal>
            <c:numRef>
              <c:f>Sheet7!$B$2:$B$13</c:f>
              <c:numCache>
                <c:formatCode>_(* #,##0.00_);_(* \(#,##0.00\);_(* "-"??_);_(@_)</c:formatCode>
                <c:ptCount val="12"/>
                <c:pt idx="0">
                  <c:v>0.54</c:v>
                </c:pt>
                <c:pt idx="1">
                  <c:v>0.41</c:v>
                </c:pt>
                <c:pt idx="2">
                  <c:v>0.52</c:v>
                </c:pt>
                <c:pt idx="3">
                  <c:v>0.49</c:v>
                </c:pt>
                <c:pt idx="4">
                  <c:v>0.51</c:v>
                </c:pt>
                <c:pt idx="5">
                  <c:v>0.51</c:v>
                </c:pt>
                <c:pt idx="6">
                  <c:v>0.5</c:v>
                </c:pt>
                <c:pt idx="7">
                  <c:v>0.46</c:v>
                </c:pt>
                <c:pt idx="8">
                  <c:v>0.51</c:v>
                </c:pt>
                <c:pt idx="9">
                  <c:v>0.49</c:v>
                </c:pt>
                <c:pt idx="10">
                  <c:v>0.48</c:v>
                </c:pt>
                <c:pt idx="11">
                  <c:v>0.47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1549056"/>
        <c:axId val="92031232"/>
      </c:scatterChart>
      <c:valAx>
        <c:axId val="91549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2031232"/>
        <c:crosses val="autoZero"/>
        <c:crossBetween val="midCat"/>
      </c:valAx>
      <c:valAx>
        <c:axId val="92031232"/>
        <c:scaling>
          <c:orientation val="minMax"/>
        </c:scaling>
        <c:delete val="0"/>
        <c:axPos val="l"/>
        <c:majorGridlines/>
        <c:numFmt formatCode="_(* #,##0.00_);_(* \(#,##0.00\);_(* &quot;-&quot;??_);_(@_)" sourceLinked="1"/>
        <c:majorTickMark val="out"/>
        <c:minorTickMark val="none"/>
        <c:tickLblPos val="nextTo"/>
        <c:crossAx val="91549056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xVal>
            <c:numRef>
              <c:f>Sheet7!$B$29:$B$39</c:f>
              <c:numCache>
                <c:formatCode>General</c:formatCode>
                <c:ptCount val="11"/>
                <c:pt idx="0">
                  <c:v>57.3</c:v>
                </c:pt>
                <c:pt idx="1">
                  <c:v>38.4</c:v>
                </c:pt>
                <c:pt idx="2">
                  <c:v>63.5</c:v>
                </c:pt>
                <c:pt idx="3">
                  <c:v>5.2</c:v>
                </c:pt>
                <c:pt idx="4">
                  <c:v>13.3</c:v>
                </c:pt>
                <c:pt idx="5">
                  <c:v>63</c:v>
                </c:pt>
                <c:pt idx="6">
                  <c:v>59.2</c:v>
                </c:pt>
                <c:pt idx="7">
                  <c:v>45</c:v>
                </c:pt>
                <c:pt idx="8">
                  <c:v>10.4</c:v>
                </c:pt>
                <c:pt idx="9">
                  <c:v>8.5</c:v>
                </c:pt>
                <c:pt idx="10">
                  <c:v>38.9</c:v>
                </c:pt>
              </c:numCache>
            </c:numRef>
          </c:xVal>
          <c:yVal>
            <c:numRef>
              <c:f>Sheet7!$C$29:$C$39</c:f>
              <c:numCache>
                <c:formatCode>_(* #,##0.00_);_(* \(#,##0.00\);_(* "-"??_);_(@_)</c:formatCode>
                <c:ptCount val="11"/>
                <c:pt idx="0">
                  <c:v>0.42</c:v>
                </c:pt>
                <c:pt idx="1">
                  <c:v>0.67</c:v>
                </c:pt>
                <c:pt idx="2">
                  <c:v>0.48</c:v>
                </c:pt>
                <c:pt idx="3">
                  <c:v>0.57999999999999996</c:v>
                </c:pt>
                <c:pt idx="4">
                  <c:v>0.48</c:v>
                </c:pt>
                <c:pt idx="5">
                  <c:v>0.6</c:v>
                </c:pt>
                <c:pt idx="6">
                  <c:v>0.57999999999999996</c:v>
                </c:pt>
                <c:pt idx="7">
                  <c:v>0.45</c:v>
                </c:pt>
                <c:pt idx="8">
                  <c:v>0.27</c:v>
                </c:pt>
                <c:pt idx="9">
                  <c:v>0.59</c:v>
                </c:pt>
                <c:pt idx="10">
                  <c:v>0.57999999999999996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6327936"/>
        <c:axId val="136329856"/>
      </c:scatterChart>
      <c:valAx>
        <c:axId val="136327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6329856"/>
        <c:crosses val="autoZero"/>
        <c:crossBetween val="midCat"/>
      </c:valAx>
      <c:valAx>
        <c:axId val="136329856"/>
        <c:scaling>
          <c:orientation val="minMax"/>
        </c:scaling>
        <c:delete val="0"/>
        <c:axPos val="l"/>
        <c:majorGridlines/>
        <c:numFmt formatCode="_(* #,##0.00_);_(* \(#,##0.00\);_(* &quot;-&quot;??_);_(@_)" sourceLinked="1"/>
        <c:majorTickMark val="out"/>
        <c:minorTickMark val="none"/>
        <c:tickLblPos val="nextTo"/>
        <c:crossAx val="136327936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v>voice and countability</c:v>
          </c:tx>
          <c:spPr>
            <a:ln w="28575">
              <a:noFill/>
            </a:ln>
          </c:spPr>
          <c:xVal>
            <c:numRef>
              <c:f>Sheet1!$B$3:$B$14</c:f>
              <c:numCache>
                <c:formatCode>General</c:formatCode>
                <c:ptCount val="12"/>
                <c:pt idx="0">
                  <c:v>3.16</c:v>
                </c:pt>
                <c:pt idx="1">
                  <c:v>3.49</c:v>
                </c:pt>
                <c:pt idx="2" formatCode="_(* #,##0.00_);_(* \(#,##0.00\);_(* &quot;-&quot;??_);_(@_)">
                  <c:v>1.36</c:v>
                </c:pt>
                <c:pt idx="3">
                  <c:v>9.2100000000000009</c:v>
                </c:pt>
                <c:pt idx="4">
                  <c:v>2.89</c:v>
                </c:pt>
                <c:pt idx="5">
                  <c:v>2.36</c:v>
                </c:pt>
                <c:pt idx="6">
                  <c:v>4.8600000000000003</c:v>
                </c:pt>
                <c:pt idx="7">
                  <c:v>3.68</c:v>
                </c:pt>
                <c:pt idx="8">
                  <c:v>3.8</c:v>
                </c:pt>
                <c:pt idx="9">
                  <c:v>3.42</c:v>
                </c:pt>
                <c:pt idx="10">
                  <c:v>5.82</c:v>
                </c:pt>
                <c:pt idx="11">
                  <c:v>0.48</c:v>
                </c:pt>
              </c:numCache>
            </c:numRef>
          </c:xVal>
          <c:yVal>
            <c:numRef>
              <c:f>Sheet1!$C$3:$C$14</c:f>
              <c:numCache>
                <c:formatCode>General</c:formatCode>
                <c:ptCount val="12"/>
                <c:pt idx="0">
                  <c:v>0.56999999999999995</c:v>
                </c:pt>
                <c:pt idx="1">
                  <c:v>0.38</c:v>
                </c:pt>
                <c:pt idx="2">
                  <c:v>0.63</c:v>
                </c:pt>
                <c:pt idx="3">
                  <c:v>0.05</c:v>
                </c:pt>
                <c:pt idx="4">
                  <c:v>0.13</c:v>
                </c:pt>
                <c:pt idx="5">
                  <c:v>0.63</c:v>
                </c:pt>
                <c:pt idx="6">
                  <c:v>0.59</c:v>
                </c:pt>
                <c:pt idx="7">
                  <c:v>0.45</c:v>
                </c:pt>
                <c:pt idx="8">
                  <c:v>0.3</c:v>
                </c:pt>
                <c:pt idx="9">
                  <c:v>0.1</c:v>
                </c:pt>
                <c:pt idx="10">
                  <c:v>0.08</c:v>
                </c:pt>
                <c:pt idx="11">
                  <c:v>0.39</c:v>
                </c:pt>
              </c:numCache>
            </c:numRef>
          </c:yVal>
          <c:smooth val="0"/>
        </c:ser>
        <c:ser>
          <c:idx val="1"/>
          <c:order val="1"/>
          <c:tx>
            <c:v>civic activism</c:v>
          </c:tx>
          <c:spPr>
            <a:ln w="28575">
              <a:noFill/>
            </a:ln>
          </c:spPr>
          <c:xVal>
            <c:numRef>
              <c:f>Sheet1!$B$3:$B$14</c:f>
              <c:numCache>
                <c:formatCode>General</c:formatCode>
                <c:ptCount val="12"/>
                <c:pt idx="0">
                  <c:v>3.16</c:v>
                </c:pt>
                <c:pt idx="1">
                  <c:v>3.49</c:v>
                </c:pt>
                <c:pt idx="2" formatCode="_(* #,##0.00_);_(* \(#,##0.00\);_(* &quot;-&quot;??_);_(@_)">
                  <c:v>1.36</c:v>
                </c:pt>
                <c:pt idx="3">
                  <c:v>9.2100000000000009</c:v>
                </c:pt>
                <c:pt idx="4">
                  <c:v>2.89</c:v>
                </c:pt>
                <c:pt idx="5">
                  <c:v>2.36</c:v>
                </c:pt>
                <c:pt idx="6">
                  <c:v>4.8600000000000003</c:v>
                </c:pt>
                <c:pt idx="7">
                  <c:v>3.68</c:v>
                </c:pt>
                <c:pt idx="8">
                  <c:v>3.8</c:v>
                </c:pt>
                <c:pt idx="9">
                  <c:v>3.42</c:v>
                </c:pt>
                <c:pt idx="10">
                  <c:v>5.82</c:v>
                </c:pt>
                <c:pt idx="11">
                  <c:v>0.48</c:v>
                </c:pt>
              </c:numCache>
            </c:numRef>
          </c:xVal>
          <c:yVal>
            <c:numRef>
              <c:f>Sheet1!$D$3:$D$14</c:f>
              <c:numCache>
                <c:formatCode>_(* #,##0.00_);_(* \(#,##0.00\);_(* "-"??_);_(@_)</c:formatCode>
                <c:ptCount val="12"/>
                <c:pt idx="0">
                  <c:v>0.54</c:v>
                </c:pt>
                <c:pt idx="1">
                  <c:v>0.41</c:v>
                </c:pt>
                <c:pt idx="2">
                  <c:v>0.52</c:v>
                </c:pt>
                <c:pt idx="3">
                  <c:v>0.49</c:v>
                </c:pt>
                <c:pt idx="4">
                  <c:v>0.51</c:v>
                </c:pt>
                <c:pt idx="5">
                  <c:v>0.51</c:v>
                </c:pt>
                <c:pt idx="6">
                  <c:v>0.5</c:v>
                </c:pt>
                <c:pt idx="7">
                  <c:v>0.46</c:v>
                </c:pt>
                <c:pt idx="8">
                  <c:v>0.51</c:v>
                </c:pt>
                <c:pt idx="9">
                  <c:v>0.49</c:v>
                </c:pt>
                <c:pt idx="10">
                  <c:v>0.48</c:v>
                </c:pt>
                <c:pt idx="11">
                  <c:v>0.47</c:v>
                </c:pt>
              </c:numCache>
            </c:numRef>
          </c:yVal>
          <c:smooth val="0"/>
        </c:ser>
        <c:ser>
          <c:idx val="2"/>
          <c:order val="2"/>
          <c:tx>
            <c:v>clubs and associations</c:v>
          </c:tx>
          <c:spPr>
            <a:ln w="28575">
              <a:noFill/>
            </a:ln>
          </c:spPr>
          <c:xVal>
            <c:numRef>
              <c:f>Sheet1!$B$3:$B$14</c:f>
              <c:numCache>
                <c:formatCode>General</c:formatCode>
                <c:ptCount val="12"/>
                <c:pt idx="0">
                  <c:v>3.16</c:v>
                </c:pt>
                <c:pt idx="1">
                  <c:v>3.49</c:v>
                </c:pt>
                <c:pt idx="2" formatCode="_(* #,##0.00_);_(* \(#,##0.00\);_(* &quot;-&quot;??_);_(@_)">
                  <c:v>1.36</c:v>
                </c:pt>
                <c:pt idx="3">
                  <c:v>9.2100000000000009</c:v>
                </c:pt>
                <c:pt idx="4">
                  <c:v>2.89</c:v>
                </c:pt>
                <c:pt idx="5">
                  <c:v>2.36</c:v>
                </c:pt>
                <c:pt idx="6">
                  <c:v>4.8600000000000003</c:v>
                </c:pt>
                <c:pt idx="7">
                  <c:v>3.68</c:v>
                </c:pt>
                <c:pt idx="8">
                  <c:v>3.8</c:v>
                </c:pt>
                <c:pt idx="9">
                  <c:v>3.42</c:v>
                </c:pt>
                <c:pt idx="10">
                  <c:v>5.82</c:v>
                </c:pt>
                <c:pt idx="11">
                  <c:v>0.48</c:v>
                </c:pt>
              </c:numCache>
            </c:numRef>
          </c:xVal>
          <c:yVal>
            <c:numRef>
              <c:f>Sheet1!$E$3:$E$14</c:f>
              <c:numCache>
                <c:formatCode>_(* #,##0.00_);_(* \(#,##0.00\);_(* "-"??_);_(@_)</c:formatCode>
                <c:ptCount val="12"/>
                <c:pt idx="0">
                  <c:v>0.42</c:v>
                </c:pt>
                <c:pt idx="1">
                  <c:v>0.67</c:v>
                </c:pt>
                <c:pt idx="2">
                  <c:v>0.48</c:v>
                </c:pt>
                <c:pt idx="3">
                  <c:v>0.57999999999999996</c:v>
                </c:pt>
                <c:pt idx="4">
                  <c:v>0.48</c:v>
                </c:pt>
                <c:pt idx="5">
                  <c:v>0.6</c:v>
                </c:pt>
                <c:pt idx="6">
                  <c:v>0.57999999999999996</c:v>
                </c:pt>
                <c:pt idx="7">
                  <c:v>0.45</c:v>
                </c:pt>
                <c:pt idx="8">
                  <c:v>0.5</c:v>
                </c:pt>
                <c:pt idx="9">
                  <c:v>0.27</c:v>
                </c:pt>
                <c:pt idx="10">
                  <c:v>0.59</c:v>
                </c:pt>
                <c:pt idx="11">
                  <c:v>0.57999999999999996</c:v>
                </c:pt>
              </c:numCache>
            </c:numRef>
          </c:yVal>
          <c:smooth val="0"/>
        </c:ser>
        <c:ser>
          <c:idx val="3"/>
          <c:order val="3"/>
          <c:tx>
            <c:v>intergroup cohesion</c:v>
          </c:tx>
          <c:spPr>
            <a:ln w="28575">
              <a:noFill/>
            </a:ln>
          </c:spPr>
          <c:xVal>
            <c:numRef>
              <c:f>Sheet1!$B$3:$B$14</c:f>
              <c:numCache>
                <c:formatCode>General</c:formatCode>
                <c:ptCount val="12"/>
                <c:pt idx="0">
                  <c:v>3.16</c:v>
                </c:pt>
                <c:pt idx="1">
                  <c:v>3.49</c:v>
                </c:pt>
                <c:pt idx="2" formatCode="_(* #,##0.00_);_(* \(#,##0.00\);_(* &quot;-&quot;??_);_(@_)">
                  <c:v>1.36</c:v>
                </c:pt>
                <c:pt idx="3">
                  <c:v>9.2100000000000009</c:v>
                </c:pt>
                <c:pt idx="4">
                  <c:v>2.89</c:v>
                </c:pt>
                <c:pt idx="5">
                  <c:v>2.36</c:v>
                </c:pt>
                <c:pt idx="6">
                  <c:v>4.8600000000000003</c:v>
                </c:pt>
                <c:pt idx="7">
                  <c:v>3.68</c:v>
                </c:pt>
                <c:pt idx="8">
                  <c:v>3.8</c:v>
                </c:pt>
                <c:pt idx="9">
                  <c:v>3.42</c:v>
                </c:pt>
                <c:pt idx="10">
                  <c:v>5.82</c:v>
                </c:pt>
                <c:pt idx="11">
                  <c:v>0.48</c:v>
                </c:pt>
              </c:numCache>
            </c:numRef>
          </c:xVal>
          <c:yVal>
            <c:numRef>
              <c:f>Sheet1!$F$3:$F$14</c:f>
              <c:numCache>
                <c:formatCode>_(* #,##0.00_);_(* \(#,##0.00\);_(* "-"??_);_(@_)</c:formatCode>
                <c:ptCount val="12"/>
                <c:pt idx="0">
                  <c:v>0.62</c:v>
                </c:pt>
                <c:pt idx="1">
                  <c:v>0.4</c:v>
                </c:pt>
                <c:pt idx="2">
                  <c:v>0.56999999999999995</c:v>
                </c:pt>
                <c:pt idx="3">
                  <c:v>0.55000000000000004</c:v>
                </c:pt>
                <c:pt idx="4">
                  <c:v>0.53</c:v>
                </c:pt>
                <c:pt idx="5">
                  <c:v>0.57999999999999996</c:v>
                </c:pt>
                <c:pt idx="6">
                  <c:v>0.41</c:v>
                </c:pt>
                <c:pt idx="7">
                  <c:v>0.62</c:v>
                </c:pt>
                <c:pt idx="8">
                  <c:v>0.44</c:v>
                </c:pt>
                <c:pt idx="9">
                  <c:v>0.59</c:v>
                </c:pt>
                <c:pt idx="10">
                  <c:v>0.62</c:v>
                </c:pt>
                <c:pt idx="11">
                  <c:v>0.6</c:v>
                </c:pt>
              </c:numCache>
            </c:numRef>
          </c:yVal>
          <c:smooth val="0"/>
        </c:ser>
        <c:ser>
          <c:idx val="4"/>
          <c:order val="4"/>
          <c:tx>
            <c:v>safety and trust</c:v>
          </c:tx>
          <c:spPr>
            <a:ln w="28575">
              <a:noFill/>
            </a:ln>
          </c:spPr>
          <c:xVal>
            <c:numRef>
              <c:f>Sheet1!$B$3:$B$14</c:f>
              <c:numCache>
                <c:formatCode>General</c:formatCode>
                <c:ptCount val="12"/>
                <c:pt idx="0">
                  <c:v>3.16</c:v>
                </c:pt>
                <c:pt idx="1">
                  <c:v>3.49</c:v>
                </c:pt>
                <c:pt idx="2" formatCode="_(* #,##0.00_);_(* \(#,##0.00\);_(* &quot;-&quot;??_);_(@_)">
                  <c:v>1.36</c:v>
                </c:pt>
                <c:pt idx="3">
                  <c:v>9.2100000000000009</c:v>
                </c:pt>
                <c:pt idx="4">
                  <c:v>2.89</c:v>
                </c:pt>
                <c:pt idx="5">
                  <c:v>2.36</c:v>
                </c:pt>
                <c:pt idx="6">
                  <c:v>4.8600000000000003</c:v>
                </c:pt>
                <c:pt idx="7">
                  <c:v>3.68</c:v>
                </c:pt>
                <c:pt idx="8">
                  <c:v>3.8</c:v>
                </c:pt>
                <c:pt idx="9">
                  <c:v>3.42</c:v>
                </c:pt>
                <c:pt idx="10">
                  <c:v>5.82</c:v>
                </c:pt>
                <c:pt idx="11">
                  <c:v>0.48</c:v>
                </c:pt>
              </c:numCache>
            </c:numRef>
          </c:xVal>
          <c:yVal>
            <c:numRef>
              <c:f>Sheet1!$G$3:$G$14</c:f>
              <c:numCache>
                <c:formatCode>General</c:formatCode>
                <c:ptCount val="12"/>
                <c:pt idx="0">
                  <c:v>0.35</c:v>
                </c:pt>
                <c:pt idx="1">
                  <c:v>0.39</c:v>
                </c:pt>
                <c:pt idx="2">
                  <c:v>0.27</c:v>
                </c:pt>
                <c:pt idx="3">
                  <c:v>0.56999999999999995</c:v>
                </c:pt>
                <c:pt idx="4">
                  <c:v>0.54</c:v>
                </c:pt>
                <c:pt idx="5">
                  <c:v>0.39</c:v>
                </c:pt>
                <c:pt idx="6">
                  <c:v>0.52</c:v>
                </c:pt>
                <c:pt idx="7">
                  <c:v>0.32</c:v>
                </c:pt>
                <c:pt idx="8">
                  <c:v>0.51</c:v>
                </c:pt>
                <c:pt idx="9">
                  <c:v>0.44</c:v>
                </c:pt>
                <c:pt idx="10">
                  <c:v>0.57999999999999996</c:v>
                </c:pt>
                <c:pt idx="11">
                  <c:v>0.33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1525888"/>
        <c:axId val="91527424"/>
      </c:scatterChart>
      <c:valAx>
        <c:axId val="91525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1527424"/>
        <c:crosses val="autoZero"/>
        <c:crossBetween val="midCat"/>
      </c:valAx>
      <c:valAx>
        <c:axId val="915274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1525888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F6353A0-3F3F-4451-AD1A-3727D54E8E3C}" type="datetimeFigureOut">
              <a:rPr lang="en-CA"/>
              <a:pPr>
                <a:defRPr/>
              </a:pPr>
              <a:t>14/12/2011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CA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CA" noProof="0" smtClean="0"/>
              <a:t>Click to edit Master text styles</a:t>
            </a:r>
          </a:p>
          <a:p>
            <a:pPr lvl="1"/>
            <a:r>
              <a:rPr lang="en-CA" noProof="0" smtClean="0"/>
              <a:t>Second level</a:t>
            </a:r>
          </a:p>
          <a:p>
            <a:pPr lvl="2"/>
            <a:r>
              <a:rPr lang="en-CA" noProof="0" smtClean="0"/>
              <a:t>Third level</a:t>
            </a:r>
          </a:p>
          <a:p>
            <a:pPr lvl="3"/>
            <a:r>
              <a:rPr lang="en-CA" noProof="0" smtClean="0"/>
              <a:t>Fourth level</a:t>
            </a:r>
          </a:p>
          <a:p>
            <a:pPr lvl="4"/>
            <a:r>
              <a:rPr lang="en-CA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BF482A5-A40F-42D5-9F53-B8671121567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17933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FF878A-D2B2-4757-A0FC-EB59A7B2C5D5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CA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Outcome definition</a:t>
            </a:r>
          </a:p>
          <a:p>
            <a:r>
              <a:rPr lang="en-CA" dirty="0" smtClean="0"/>
              <a:t>And</a:t>
            </a:r>
            <a:r>
              <a:rPr lang="en-CA" baseline="0" dirty="0" smtClean="0"/>
              <a:t> illustration  - negative (most) showing worsening income inequality </a:t>
            </a: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F482A5-A40F-42D5-9F53-B8671121567B}" type="slidenum">
              <a:rPr lang="en-CA" smtClean="0"/>
              <a:pPr>
                <a:defRPr/>
              </a:pPr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067413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F482A5-A40F-42D5-9F53-B8671121567B}" type="slidenum">
              <a:rPr lang="en-CA" smtClean="0"/>
              <a:pPr>
                <a:defRPr/>
              </a:pPr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465270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Looks mostly within countries</a:t>
            </a:r>
          </a:p>
          <a:p>
            <a:r>
              <a:rPr lang="en-CA" smtClean="0"/>
              <a:t>Intrigued 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F482A5-A40F-42D5-9F53-B8671121567B}" type="slidenum">
              <a:rPr lang="en-CA" smtClean="0"/>
              <a:pPr>
                <a:defRPr/>
              </a:pPr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36693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F05EF-DF7E-4560-A51C-C3186B8E7B8A}" type="datetime1">
              <a:rPr lang="en-CA"/>
              <a:pPr>
                <a:defRPr/>
              </a:pPr>
              <a:t>14/12/2011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C4EB5-3BBB-46EB-8510-5F635B13414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87753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92B6C-905F-419D-BB05-8FBEF2FD12D7}" type="datetime1">
              <a:rPr lang="en-CA"/>
              <a:pPr>
                <a:defRPr/>
              </a:pPr>
              <a:t>14/12/2011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8196F-2673-49BB-B45D-023FD0DCD3C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76641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80310-E6E8-416E-B17E-57C7AC47E65D}" type="datetime1">
              <a:rPr lang="en-CA"/>
              <a:pPr>
                <a:defRPr/>
              </a:pPr>
              <a:t>14/12/2011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5AD9B-BEC1-4BC8-85C3-165646D303A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7464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9B71C-91ED-4128-9A35-E6FD27F06DAD}" type="datetime1">
              <a:rPr lang="en-CA"/>
              <a:pPr>
                <a:defRPr/>
              </a:pPr>
              <a:t>14/12/2011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99F10-6CB9-405E-9BB8-7E9FA941B83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1306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51299-0F72-496C-AD8F-92C61FF7D8CB}" type="datetime1">
              <a:rPr lang="en-CA"/>
              <a:pPr>
                <a:defRPr/>
              </a:pPr>
              <a:t>14/12/2011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B16B0-DA73-4A4C-920A-43B3FA54DCB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58486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ADF32-E343-4B15-80AE-0A700F4E005A}" type="datetime1">
              <a:rPr lang="en-CA"/>
              <a:pPr>
                <a:defRPr/>
              </a:pPr>
              <a:t>14/12/2011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3474B-92B6-4733-978F-F6CF8495F6A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870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27997-D4D3-453A-B52E-4A47B6A6DC1B}" type="datetime1">
              <a:rPr lang="en-CA"/>
              <a:pPr>
                <a:defRPr/>
              </a:pPr>
              <a:t>14/12/2011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243D0-8D17-43BE-9E3E-4C6C280B139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8056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F351E-1E7D-4A6B-9E44-95F1371A6107}" type="datetime1">
              <a:rPr lang="en-CA"/>
              <a:pPr>
                <a:defRPr/>
              </a:pPr>
              <a:t>14/12/2011</a:t>
            </a:fld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C0920-39DA-4811-96D4-C4932953C9A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5024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8F469-3588-4673-8819-AE4FB74F4B7B}" type="datetime1">
              <a:rPr lang="en-CA"/>
              <a:pPr>
                <a:defRPr/>
              </a:pPr>
              <a:t>14/12/2011</a:t>
            </a:fld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DD9F4-0209-411A-921E-639FF867F97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9495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5987C-D28A-42F8-99B7-93ABB6810D12}" type="datetime1">
              <a:rPr lang="en-CA"/>
              <a:pPr>
                <a:defRPr/>
              </a:pPr>
              <a:t>14/12/2011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BD5F2-B4E0-4F19-A482-6DA0297FE30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46202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039B3-F5D1-49E2-8B92-AACD6A0DFB77}" type="datetime1">
              <a:rPr lang="en-CA"/>
              <a:pPr>
                <a:defRPr/>
              </a:pPr>
              <a:t>14/12/2011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38D94-8024-41B1-8D74-7E9323EFDE0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46634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954638C-347E-428B-8113-FBBC943CA626}" type="datetime1">
              <a:rPr lang="en-CA"/>
              <a:pPr>
                <a:defRPr/>
              </a:pPr>
              <a:t>14/12/2011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D30FDAD-A06D-4BFF-B26F-257B061F5C6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0" y="1905000"/>
            <a:ext cx="9144000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97864" rIns="4572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CA" sz="3200" dirty="0" smtClean="0">
                <a:latin typeface="Calibri" pitchFamily="34" charset="0"/>
              </a:rPr>
              <a:t>Inclusive Growth </a:t>
            </a:r>
            <a:r>
              <a:rPr lang="en-CA" sz="3200" dirty="0" smtClean="0">
                <a:latin typeface="Calibri" pitchFamily="34" charset="0"/>
              </a:rPr>
              <a:t>and </a:t>
            </a:r>
            <a:r>
              <a:rPr lang="en-CA" sz="3200" dirty="0" smtClean="0">
                <a:latin typeface="Calibri" pitchFamily="34" charset="0"/>
              </a:rPr>
              <a:t>Indices of Social </a:t>
            </a:r>
            <a:r>
              <a:rPr lang="en-CA" sz="3200" dirty="0" smtClean="0">
                <a:latin typeface="Calibri" pitchFamily="34" charset="0"/>
              </a:rPr>
              <a:t>Development: </a:t>
            </a:r>
          </a:p>
          <a:p>
            <a:pPr algn="ctr" eaLnBrk="1" hangingPunct="1"/>
            <a:r>
              <a:rPr lang="en-CA" sz="3200" dirty="0" smtClean="0">
                <a:latin typeface="Calibri" pitchFamily="34" charset="0"/>
              </a:rPr>
              <a:t>conceptual explorations with country narratives</a:t>
            </a:r>
            <a:endParaRPr lang="en-CA" sz="3200" dirty="0">
              <a:latin typeface="Calibri" pitchFamily="34" charset="0"/>
            </a:endParaRPr>
          </a:p>
          <a:p>
            <a:pPr algn="ctr" eaLnBrk="1" hangingPunct="1"/>
            <a:endParaRPr lang="en-CA" sz="2400" dirty="0" smtClean="0">
              <a:latin typeface="Calibri" pitchFamily="34" charset="0"/>
            </a:endParaRPr>
          </a:p>
          <a:p>
            <a:pPr algn="ctr" eaLnBrk="1" hangingPunct="1"/>
            <a:endParaRPr lang="en-CA" sz="2400" dirty="0">
              <a:latin typeface="Calibri" pitchFamily="34" charset="0"/>
            </a:endParaRPr>
          </a:p>
          <a:p>
            <a:pPr algn="ctr" eaLnBrk="1" hangingPunct="1"/>
            <a:endParaRPr lang="en-CA" sz="2400" dirty="0" smtClean="0">
              <a:latin typeface="Calibri" pitchFamily="34" charset="0"/>
            </a:endParaRPr>
          </a:p>
          <a:p>
            <a:pPr algn="ctr" eaLnBrk="1" hangingPunct="1"/>
            <a:r>
              <a:rPr lang="en-CA" sz="2400" dirty="0" smtClean="0">
                <a:latin typeface="Calibri" pitchFamily="34" charset="0"/>
              </a:rPr>
              <a:t>Arjan de Haan</a:t>
            </a:r>
          </a:p>
          <a:p>
            <a:pPr algn="ctr" eaLnBrk="1" hangingPunct="1"/>
            <a:r>
              <a:rPr lang="en-CA" sz="2400" dirty="0" smtClean="0">
                <a:latin typeface="Calibri" pitchFamily="34" charset="0"/>
              </a:rPr>
              <a:t>IDRC, formerly ISS </a:t>
            </a:r>
          </a:p>
          <a:p>
            <a:pPr algn="ctr" eaLnBrk="1" hangingPunct="1"/>
            <a:endParaRPr lang="en-CA" sz="2400" dirty="0">
              <a:latin typeface="Calibri" pitchFamily="34" charset="0"/>
            </a:endParaRPr>
          </a:p>
          <a:p>
            <a:pPr algn="ctr" eaLnBrk="1" hangingPunct="1"/>
            <a:endParaRPr lang="en-CA" sz="1400" dirty="0">
              <a:latin typeface="Calibri" pitchFamily="34" charset="0"/>
            </a:endParaRPr>
          </a:p>
          <a:p>
            <a:pPr eaLnBrk="1" hangingPunct="1"/>
            <a:endParaRPr lang="en-CA" sz="1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dirty="0" smtClean="0"/>
              <a:t>Inclusive growth </a:t>
            </a:r>
            <a:r>
              <a:rPr lang="en-CA" sz="3600" i="1" dirty="0" smtClean="0"/>
              <a:t>as </a:t>
            </a:r>
            <a:r>
              <a:rPr lang="en-CA" sz="3600" dirty="0" smtClean="0"/>
              <a:t>improving governance</a:t>
            </a:r>
            <a:br>
              <a:rPr lang="en-CA" sz="3600" dirty="0" smtClean="0"/>
            </a:br>
            <a:r>
              <a:rPr lang="en-CA" sz="3600" dirty="0" smtClean="0"/>
              <a:t>-&gt; no story / not-so-good-story</a:t>
            </a:r>
            <a:endParaRPr lang="en-CA" sz="36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GDP and rule of law (WGI)	</a:t>
            </a:r>
            <a:endParaRPr lang="en-CA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4645025" y="1535112"/>
            <a:ext cx="4041775" cy="885775"/>
          </a:xfrm>
        </p:spPr>
        <p:txBody>
          <a:bodyPr/>
          <a:lstStyle/>
          <a:p>
            <a:r>
              <a:rPr lang="en-CA" dirty="0" smtClean="0"/>
              <a:t>GDP and voice and accountability (WGI)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D99F10-6CB9-405E-9BB8-7E9FA941B835}" type="slidenum">
              <a:rPr lang="en-CA" smtClean="0"/>
              <a:pPr>
                <a:defRPr/>
              </a:pPr>
              <a:t>10</a:t>
            </a:fld>
            <a:endParaRPr lang="en-CA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19277859"/>
              </p:ext>
            </p:extLst>
          </p:nvPr>
        </p:nvGraphicFramePr>
        <p:xfrm>
          <a:off x="457200" y="2564904"/>
          <a:ext cx="3682752" cy="3960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ontent Placeholder 11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923126536"/>
              </p:ext>
            </p:extLst>
          </p:nvPr>
        </p:nvGraphicFramePr>
        <p:xfrm>
          <a:off x="4716016" y="2708920"/>
          <a:ext cx="3816424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64086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en-CA" sz="3600" dirty="0" smtClean="0">
                <a:solidFill>
                  <a:schemeClr val="accent1"/>
                </a:solidFill>
              </a:rPr>
              <a:t>Intermezzo: </a:t>
            </a:r>
            <a:br>
              <a:rPr lang="en-CA" sz="3600" dirty="0" smtClean="0">
                <a:solidFill>
                  <a:schemeClr val="accent1"/>
                </a:solidFill>
              </a:rPr>
            </a:br>
            <a:r>
              <a:rPr lang="en-CA" sz="3600" dirty="0" smtClean="0">
                <a:solidFill>
                  <a:schemeClr val="accent1"/>
                </a:solidFill>
              </a:rPr>
              <a:t>Governance and ISD comparison</a:t>
            </a:r>
            <a:endParaRPr lang="en-CA" sz="3600" dirty="0">
              <a:solidFill>
                <a:schemeClr val="accent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813767"/>
          </a:xfrm>
        </p:spPr>
        <p:txBody>
          <a:bodyPr/>
          <a:lstStyle/>
          <a:p>
            <a:r>
              <a:rPr lang="en-CA" dirty="0" smtClean="0"/>
              <a:t>Voice &amp; accountability </a:t>
            </a:r>
          </a:p>
          <a:p>
            <a:r>
              <a:rPr lang="en-CA" dirty="0" smtClean="0"/>
              <a:t>– civic activism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2"/>
            <a:ext cx="4041775" cy="813767"/>
          </a:xfrm>
        </p:spPr>
        <p:txBody>
          <a:bodyPr/>
          <a:lstStyle/>
          <a:p>
            <a:r>
              <a:rPr lang="en-CA" dirty="0" smtClean="0"/>
              <a:t>Voice &amp; accountability </a:t>
            </a:r>
          </a:p>
          <a:p>
            <a:r>
              <a:rPr lang="en-CA" dirty="0" smtClean="0"/>
              <a:t>– clubs &amp; associations 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9243D0-8D17-43BE-9E3E-4C6C280B1396}" type="slidenum">
              <a:rPr lang="en-CA" smtClean="0"/>
              <a:pPr>
                <a:defRPr/>
              </a:pPr>
              <a:t>11</a:t>
            </a:fld>
            <a:endParaRPr lang="en-CA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12737699"/>
              </p:ext>
            </p:extLst>
          </p:nvPr>
        </p:nvGraphicFramePr>
        <p:xfrm>
          <a:off x="683568" y="2780928"/>
          <a:ext cx="3672408" cy="37444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ontent Placeholder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074099244"/>
              </p:ext>
            </p:extLst>
          </p:nvPr>
        </p:nvGraphicFramePr>
        <p:xfrm>
          <a:off x="4788024" y="2492895"/>
          <a:ext cx="3898776" cy="4032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0083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dirty="0" smtClean="0"/>
              <a:t>Growth &amp;</a:t>
            </a:r>
            <a:br>
              <a:rPr lang="en-CA" sz="3600" dirty="0" smtClean="0"/>
            </a:br>
            <a:r>
              <a:rPr lang="en-CA" sz="3600" dirty="0" smtClean="0"/>
              <a:t>ISD – with governance</a:t>
            </a:r>
            <a:endParaRPr lang="en-CA" sz="36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79512" y="1600200"/>
            <a:ext cx="8964488" cy="4525963"/>
          </a:xfr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9243D0-8D17-43BE-9E3E-4C6C280B1396}" type="slidenum">
              <a:rPr lang="en-CA" smtClean="0"/>
              <a:pPr>
                <a:defRPr/>
              </a:pPr>
              <a:t>12</a:t>
            </a:fld>
            <a:endParaRPr lang="en-CA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0686482"/>
              </p:ext>
            </p:extLst>
          </p:nvPr>
        </p:nvGraphicFramePr>
        <p:xfrm>
          <a:off x="179512" y="1757362"/>
          <a:ext cx="8712968" cy="49840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7150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Conclusions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Growth paradigm is shifting, increasingly broad understanding well-being</a:t>
            </a:r>
          </a:p>
          <a:p>
            <a:r>
              <a:rPr lang="en-CA" dirty="0" smtClean="0"/>
              <a:t>All good things do not go together </a:t>
            </a:r>
          </a:p>
          <a:p>
            <a:r>
              <a:rPr lang="en-CA" dirty="0" smtClean="0"/>
              <a:t>ISD (some) show links with other development outcomes (Robert, Yi Lerh and John) </a:t>
            </a:r>
          </a:p>
          <a:p>
            <a:r>
              <a:rPr lang="en-CA" dirty="0" smtClean="0"/>
              <a:t>Can we link this to and ‘inclusive growth’ indicator ?</a:t>
            </a:r>
          </a:p>
          <a:p>
            <a:r>
              <a:rPr lang="en-CA" dirty="0" smtClean="0"/>
              <a:t>Will strength of explanation increase if we include governance ? </a:t>
            </a:r>
            <a:endParaRPr lang="en-C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DC0920-39DA-4811-96D4-C4932953C9A8}" type="slidenum">
              <a:rPr lang="en-CA" smtClean="0"/>
              <a:pPr>
                <a:defRPr/>
              </a:pPr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7665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contents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Background to </a:t>
            </a:r>
            <a:r>
              <a:rPr lang="en-CA" dirty="0" smtClean="0"/>
              <a:t>this paper </a:t>
            </a:r>
            <a:endParaRPr lang="en-CA" dirty="0" smtClean="0"/>
          </a:p>
          <a:p>
            <a:r>
              <a:rPr lang="en-CA" dirty="0" smtClean="0"/>
              <a:t>Concept inclusive growth – some genealogy </a:t>
            </a:r>
          </a:p>
          <a:p>
            <a:r>
              <a:rPr lang="en-CA" dirty="0" smtClean="0"/>
              <a:t>GDP, inequality, HDI </a:t>
            </a:r>
          </a:p>
          <a:p>
            <a:r>
              <a:rPr lang="en-CA" dirty="0" smtClean="0"/>
              <a:t>Inclusive growth as process</a:t>
            </a:r>
          </a:p>
          <a:p>
            <a:pPr lvl="1"/>
            <a:r>
              <a:rPr lang="en-CA" dirty="0" smtClean="0"/>
              <a:t>Production</a:t>
            </a:r>
          </a:p>
          <a:p>
            <a:pPr lvl="1"/>
            <a:r>
              <a:rPr lang="en-CA" dirty="0" smtClean="0"/>
              <a:t>Accountability, participation, governance</a:t>
            </a:r>
            <a:endParaRPr lang="en-CA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ADD9F4-0209-411A-921E-639FF867F974}" type="slidenum">
              <a:rPr lang="en-CA" smtClean="0"/>
              <a:pPr>
                <a:defRPr/>
              </a:pPr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28685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background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800" dirty="0" smtClean="0"/>
              <a:t>IDRC program ‘supporting inclusive growth’</a:t>
            </a:r>
          </a:p>
          <a:p>
            <a:r>
              <a:rPr lang="en-CA" sz="2800" dirty="0" smtClean="0"/>
              <a:t>A fairly broad working definition </a:t>
            </a:r>
          </a:p>
          <a:p>
            <a:pPr marL="457200" lvl="1" indent="0">
              <a:buNone/>
            </a:pPr>
            <a:r>
              <a:rPr lang="en-US" sz="2000" dirty="0" smtClean="0"/>
              <a:t>“growth </a:t>
            </a:r>
            <a:r>
              <a:rPr lang="en-US" sz="2000" dirty="0"/>
              <a:t>that improves the access of the poor to expanding economic opportunities and reduces </a:t>
            </a:r>
            <a:r>
              <a:rPr lang="en-US" sz="2000" dirty="0" smtClean="0"/>
              <a:t>inequality”</a:t>
            </a:r>
          </a:p>
          <a:p>
            <a:pPr marL="400050"/>
            <a:r>
              <a:rPr lang="en-US" sz="2800" dirty="0" smtClean="0"/>
              <a:t>While it’s right to have broad working definition, we decided to review different country narratives</a:t>
            </a:r>
          </a:p>
          <a:p>
            <a:pPr marL="400050"/>
            <a:r>
              <a:rPr lang="en-US" sz="2800" dirty="0" smtClean="0"/>
              <a:t>And: how is the concept different from earlier ones?</a:t>
            </a:r>
          </a:p>
          <a:p>
            <a:pPr marL="800100" lvl="1"/>
            <a:r>
              <a:rPr lang="en-US" sz="2400" dirty="0"/>
              <a:t>p</a:t>
            </a:r>
            <a:r>
              <a:rPr lang="en-US" sz="2400" dirty="0" smtClean="0"/>
              <a:t>rocess and outcomes </a:t>
            </a:r>
          </a:p>
          <a:p>
            <a:pPr marL="800100" lvl="1"/>
            <a:r>
              <a:rPr lang="en-US" sz="2400" dirty="0"/>
              <a:t>g</a:t>
            </a:r>
            <a:r>
              <a:rPr lang="en-US" sz="2400" dirty="0" smtClean="0"/>
              <a:t>overnance and beyond  </a:t>
            </a:r>
            <a:endParaRPr lang="en-US" sz="2400" dirty="0"/>
          </a:p>
          <a:p>
            <a:pPr marL="457200" lvl="1" indent="0">
              <a:buNone/>
            </a:pPr>
            <a:endParaRPr lang="en-CA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D99F10-6CB9-405E-9BB8-7E9FA941B835}" type="slidenum">
              <a:rPr lang="en-CA" smtClean="0"/>
              <a:pPr>
                <a:defRPr/>
              </a:pPr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22472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dirty="0" smtClean="0"/>
              <a:t>Country narratives:</a:t>
            </a:r>
            <a:br>
              <a:rPr lang="en-CA" sz="3600" dirty="0" smtClean="0"/>
            </a:br>
            <a:r>
              <a:rPr lang="en-CA" sz="3600" dirty="0" smtClean="0"/>
              <a:t>10 emerging (more or less) economies</a:t>
            </a:r>
            <a:endParaRPr lang="en-CA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ADD9F4-0209-411A-921E-639FF867F974}" type="slidenum">
              <a:rPr lang="en-CA" smtClean="0"/>
              <a:pPr>
                <a:defRPr/>
              </a:pPr>
              <a:t>4</a:t>
            </a:fld>
            <a:endParaRPr lang="en-CA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702998"/>
              </p:ext>
            </p:extLst>
          </p:nvPr>
        </p:nvGraphicFramePr>
        <p:xfrm>
          <a:off x="1171574" y="980728"/>
          <a:ext cx="7720906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78381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 little </a:t>
            </a:r>
            <a:r>
              <a:rPr lang="en-CA" dirty="0" smtClean="0"/>
              <a:t>of genealogy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</a:t>
            </a:r>
            <a:r>
              <a:rPr lang="en-CA" dirty="0" smtClean="0"/>
              <a:t>oncept inclusive growth led by emerging economies, notably India 2004</a:t>
            </a:r>
          </a:p>
          <a:p>
            <a:r>
              <a:rPr lang="en-CA" dirty="0" smtClean="0"/>
              <a:t>similar but in different language China, Brazil, South Africa </a:t>
            </a:r>
          </a:p>
          <a:p>
            <a:r>
              <a:rPr lang="en-CA" dirty="0"/>
              <a:t>i</a:t>
            </a:r>
            <a:r>
              <a:rPr lang="en-CA" dirty="0" smtClean="0"/>
              <a:t>nternational agencies: </a:t>
            </a:r>
            <a:r>
              <a:rPr lang="en-CA" dirty="0" err="1" smtClean="0"/>
              <a:t>AsDB</a:t>
            </a:r>
            <a:r>
              <a:rPr lang="en-CA" dirty="0" smtClean="0"/>
              <a:t>, UNDP, now </a:t>
            </a:r>
            <a:r>
              <a:rPr lang="en-CA" dirty="0" err="1" smtClean="0"/>
              <a:t>AfDB</a:t>
            </a:r>
            <a:endParaRPr lang="en-CA" dirty="0" smtClean="0"/>
          </a:p>
          <a:p>
            <a:r>
              <a:rPr lang="en-CA" dirty="0" smtClean="0"/>
              <a:t>After:</a:t>
            </a:r>
          </a:p>
          <a:p>
            <a:pPr lvl="1"/>
            <a:r>
              <a:rPr lang="en-CA" dirty="0" smtClean="0"/>
              <a:t>1997 </a:t>
            </a:r>
            <a:r>
              <a:rPr lang="en-CA" dirty="0" smtClean="0"/>
              <a:t>crisis turnaround pro-growth emphasis </a:t>
            </a:r>
            <a:endParaRPr lang="en-CA" dirty="0" smtClean="0"/>
          </a:p>
          <a:p>
            <a:pPr lvl="1"/>
            <a:r>
              <a:rPr lang="en-CA" dirty="0" smtClean="0"/>
              <a:t>period </a:t>
            </a:r>
            <a:r>
              <a:rPr lang="en-CA" dirty="0" smtClean="0"/>
              <a:t>‘inclusive neo-liberalism’ </a:t>
            </a:r>
          </a:p>
          <a:p>
            <a:pPr lvl="1"/>
            <a:endParaRPr lang="en-CA" dirty="0" smtClean="0"/>
          </a:p>
          <a:p>
            <a:pPr lvl="1"/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D99F10-6CB9-405E-9BB8-7E9FA941B835}" type="slidenum">
              <a:rPr lang="en-CA" smtClean="0"/>
              <a:pPr>
                <a:defRPr/>
              </a:pPr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82329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g</a:t>
            </a:r>
            <a:r>
              <a:rPr lang="en-CA" dirty="0" smtClean="0"/>
              <a:t>rowth-is-not-enough concepts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g</a:t>
            </a:r>
            <a:r>
              <a:rPr lang="en-CA" dirty="0" smtClean="0"/>
              <a:t>rowth with redistribution</a:t>
            </a:r>
          </a:p>
          <a:p>
            <a:pPr marL="0" indent="0">
              <a:buNone/>
            </a:pPr>
            <a:r>
              <a:rPr lang="en-CA" dirty="0" smtClean="0"/>
              <a:t>(1980s Washington Consensus style)</a:t>
            </a:r>
          </a:p>
          <a:p>
            <a:r>
              <a:rPr lang="en-CA" dirty="0"/>
              <a:t>g</a:t>
            </a:r>
            <a:r>
              <a:rPr lang="en-CA" dirty="0" smtClean="0"/>
              <a:t>rowth and poverty reduction</a:t>
            </a:r>
          </a:p>
          <a:p>
            <a:r>
              <a:rPr lang="en-CA" dirty="0"/>
              <a:t>p</a:t>
            </a:r>
            <a:r>
              <a:rPr lang="en-CA" dirty="0" smtClean="0"/>
              <a:t>overty </a:t>
            </a:r>
            <a:r>
              <a:rPr lang="en-CA" dirty="0" err="1" smtClean="0"/>
              <a:t>elasticities</a:t>
            </a:r>
            <a:r>
              <a:rPr lang="en-CA" dirty="0" smtClean="0"/>
              <a:t> </a:t>
            </a:r>
          </a:p>
          <a:p>
            <a:r>
              <a:rPr lang="en-CA" dirty="0"/>
              <a:t>i</a:t>
            </a:r>
            <a:r>
              <a:rPr lang="en-CA" dirty="0" smtClean="0"/>
              <a:t>nequality ‘back on the agenda’</a:t>
            </a:r>
          </a:p>
          <a:p>
            <a:r>
              <a:rPr lang="en-CA" dirty="0" smtClean="0"/>
              <a:t>pro-poor </a:t>
            </a:r>
            <a:r>
              <a:rPr lang="en-CA" dirty="0" smtClean="0"/>
              <a:t>growth (growth rate bottom 10%)</a:t>
            </a:r>
            <a:endParaRPr lang="en-CA" dirty="0" smtClean="0"/>
          </a:p>
          <a:p>
            <a:r>
              <a:rPr lang="en-CA" dirty="0"/>
              <a:t>g</a:t>
            </a:r>
            <a:r>
              <a:rPr lang="en-CA" dirty="0" smtClean="0"/>
              <a:t>rowth incidence curves 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D99F10-6CB9-405E-9BB8-7E9FA941B835}" type="slidenum">
              <a:rPr lang="en-CA" smtClean="0"/>
              <a:pPr>
                <a:defRPr/>
              </a:pPr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7709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Growth and …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800" dirty="0" smtClean="0"/>
              <a:t>Inequality</a:t>
            </a:r>
          </a:p>
          <a:p>
            <a:pPr lvl="1"/>
            <a:r>
              <a:rPr lang="en-CA" sz="2400" dirty="0" smtClean="0"/>
              <a:t>while </a:t>
            </a:r>
            <a:r>
              <a:rPr lang="en-CA" sz="2400" dirty="0" smtClean="0"/>
              <a:t>diverse now well explored </a:t>
            </a:r>
            <a:r>
              <a:rPr lang="en-CA" sz="2400" dirty="0" smtClean="0"/>
              <a:t>, WDR 2006</a:t>
            </a:r>
          </a:p>
          <a:p>
            <a:pPr lvl="1"/>
            <a:r>
              <a:rPr lang="en-CA" sz="2400" dirty="0" smtClean="0"/>
              <a:t>Growth Commission ‘toxic inequalities’</a:t>
            </a:r>
            <a:endParaRPr lang="en-CA" sz="2400" dirty="0" smtClean="0"/>
          </a:p>
          <a:p>
            <a:r>
              <a:rPr lang="en-CA" sz="2800" dirty="0" smtClean="0"/>
              <a:t>HDI: remains contested but also well-known debate</a:t>
            </a:r>
          </a:p>
          <a:p>
            <a:r>
              <a:rPr lang="en-CA" sz="2800" dirty="0" smtClean="0"/>
              <a:t>Gender </a:t>
            </a:r>
            <a:r>
              <a:rPr lang="en-CA" sz="2800" dirty="0" smtClean="0"/>
              <a:t>– instrumental case</a:t>
            </a:r>
          </a:p>
          <a:p>
            <a:pPr marL="457200" lvl="1" indent="0">
              <a:buNone/>
            </a:pPr>
            <a:r>
              <a:rPr lang="en-CA" sz="2000" dirty="0" smtClean="0"/>
              <a:t>(no link with growth in dozen countries – see below)</a:t>
            </a:r>
            <a:endParaRPr lang="en-CA" sz="2000" dirty="0" smtClean="0"/>
          </a:p>
          <a:p>
            <a:r>
              <a:rPr lang="en-CA" sz="2800" dirty="0" smtClean="0"/>
              <a:t>Governance, institutions and growth (below)</a:t>
            </a:r>
            <a:endParaRPr lang="en-CA" sz="2800" dirty="0" smtClean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Now: growth </a:t>
            </a:r>
            <a:r>
              <a:rPr lang="en-CA" i="1" dirty="0" smtClean="0"/>
              <a:t>as </a:t>
            </a:r>
            <a:r>
              <a:rPr lang="en-CA" dirty="0" smtClean="0"/>
              <a:t>process </a:t>
            </a:r>
            <a:r>
              <a:rPr lang="en-CA" dirty="0" smtClean="0"/>
              <a:t>…………… 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D99F10-6CB9-405E-9BB8-7E9FA941B835}" type="slidenum">
              <a:rPr lang="en-CA" smtClean="0"/>
              <a:pPr>
                <a:defRPr/>
              </a:pPr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76969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Inclusive growth </a:t>
            </a:r>
            <a:br>
              <a:rPr lang="en-CA" dirty="0" smtClean="0"/>
            </a:br>
            <a:r>
              <a:rPr lang="en-CA" sz="3600" dirty="0" smtClean="0"/>
              <a:t>(see ADB paper </a:t>
            </a:r>
            <a:r>
              <a:rPr lang="en-CA" sz="3600" dirty="0" err="1" smtClean="0"/>
              <a:t>Klasen</a:t>
            </a:r>
            <a:r>
              <a:rPr lang="en-CA" sz="3600" dirty="0" smtClean="0"/>
              <a:t>)</a:t>
            </a:r>
            <a:endParaRPr lang="en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1600200"/>
            <a:ext cx="4316288" cy="4525963"/>
          </a:xfrm>
        </p:spPr>
        <p:txBody>
          <a:bodyPr/>
          <a:lstStyle/>
          <a:p>
            <a:pPr marL="0" indent="0">
              <a:buNone/>
            </a:pPr>
            <a:r>
              <a:rPr lang="en-CA" dirty="0" smtClean="0"/>
              <a:t>Inclusive growth as outcome</a:t>
            </a:r>
          </a:p>
          <a:p>
            <a:pPr lvl="1"/>
            <a:r>
              <a:rPr lang="en-CA" dirty="0" smtClean="0"/>
              <a:t>Growth with declining income inequality </a:t>
            </a:r>
          </a:p>
          <a:p>
            <a:pPr lvl="1"/>
            <a:r>
              <a:rPr lang="en-CA" dirty="0" smtClean="0"/>
              <a:t>Growth with growing social opportunities </a:t>
            </a:r>
          </a:p>
          <a:p>
            <a:pPr marL="457200" lvl="1" indent="0">
              <a:buNone/>
            </a:pPr>
            <a:r>
              <a:rPr lang="en-CA" dirty="0"/>
              <a:t>	</a:t>
            </a:r>
            <a:r>
              <a:rPr lang="en-CA" sz="2000" dirty="0" smtClean="0"/>
              <a:t>IA-HDI?</a:t>
            </a:r>
          </a:p>
          <a:p>
            <a:pPr marL="457200" lvl="1" indent="0">
              <a:buNone/>
            </a:pPr>
            <a:endParaRPr lang="en-CA" sz="2000" dirty="0"/>
          </a:p>
          <a:p>
            <a:pPr marL="457200" lvl="1" indent="0">
              <a:buNone/>
            </a:pPr>
            <a:r>
              <a:rPr lang="en-CA" sz="2000" dirty="0" smtClean="0">
                <a:solidFill>
                  <a:schemeClr val="tx2"/>
                </a:solidFill>
              </a:rPr>
              <a:t>-&gt; HD and social protection policies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D99F10-6CB9-405E-9BB8-7E9FA941B835}" type="slidenum">
              <a:rPr lang="en-CA" smtClean="0"/>
              <a:pPr>
                <a:defRPr/>
              </a:pPr>
              <a:t>8</a:t>
            </a:fld>
            <a:endParaRPr lang="en-CA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12157815"/>
              </p:ext>
            </p:extLst>
          </p:nvPr>
        </p:nvGraphicFramePr>
        <p:xfrm>
          <a:off x="4788024" y="1700808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6593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Inclusive growth</a:t>
            </a:r>
            <a:r>
              <a:rPr lang="en-CA" i="1" dirty="0" smtClean="0"/>
              <a:t> as </a:t>
            </a:r>
            <a:r>
              <a:rPr lang="en-CA" dirty="0" smtClean="0"/>
              <a:t>process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Expanding equal </a:t>
            </a:r>
            <a:r>
              <a:rPr lang="en-CA" i="1" dirty="0" smtClean="0"/>
              <a:t>opportunities </a:t>
            </a:r>
            <a:r>
              <a:rPr lang="en-CA" dirty="0" smtClean="0"/>
              <a:t>and </a:t>
            </a:r>
            <a:r>
              <a:rPr lang="en-CA" i="1" dirty="0" smtClean="0"/>
              <a:t>access</a:t>
            </a:r>
            <a:endParaRPr lang="en-CA" dirty="0" smtClean="0"/>
          </a:p>
          <a:p>
            <a:pPr lvl="1"/>
            <a:r>
              <a:rPr lang="en-CA" dirty="0" smtClean="0"/>
              <a:t>Social (as above)</a:t>
            </a:r>
          </a:p>
          <a:p>
            <a:pPr lvl="1"/>
            <a:r>
              <a:rPr lang="en-CA" dirty="0" smtClean="0"/>
              <a:t>Infrastructure </a:t>
            </a:r>
          </a:p>
          <a:p>
            <a:pPr lvl="1"/>
            <a:r>
              <a:rPr lang="en-CA" dirty="0" err="1" smtClean="0"/>
              <a:t>Etc</a:t>
            </a:r>
            <a:endParaRPr lang="en-CA" dirty="0"/>
          </a:p>
          <a:p>
            <a:pPr marL="457200" lvl="1" indent="0">
              <a:buNone/>
            </a:pPr>
            <a:endParaRPr lang="en-CA" dirty="0" smtClean="0">
              <a:solidFill>
                <a:schemeClr val="tx2"/>
              </a:solidFill>
            </a:endParaRPr>
          </a:p>
          <a:p>
            <a:pPr marL="457200" lvl="1" indent="0">
              <a:buNone/>
            </a:pPr>
            <a:r>
              <a:rPr lang="en-CA" dirty="0" smtClean="0">
                <a:solidFill>
                  <a:schemeClr val="tx2"/>
                </a:solidFill>
              </a:rPr>
              <a:t>Measurement not clear, possibly at project level </a:t>
            </a:r>
          </a:p>
          <a:p>
            <a:pPr marL="457200" lvl="1" indent="0">
              <a:buNone/>
            </a:pPr>
            <a:endParaRPr lang="en-CA" dirty="0">
              <a:solidFill>
                <a:schemeClr val="tx2"/>
              </a:solidFill>
            </a:endParaRPr>
          </a:p>
          <a:p>
            <a:pPr marL="457200" lvl="1" indent="0">
              <a:buNone/>
            </a:pPr>
            <a:r>
              <a:rPr lang="en-CA" b="1" dirty="0" smtClean="0"/>
              <a:t>-</a:t>
            </a:r>
            <a:r>
              <a:rPr lang="en-CA" dirty="0" smtClean="0"/>
              <a:t>&gt; can / should we include governance and social development indicators 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73474B-92B6-4733-978F-F6CF8495F6A1}" type="slidenum">
              <a:rPr lang="en-CA" smtClean="0"/>
              <a:pPr>
                <a:defRPr/>
              </a:pPr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969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ENG Oct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2638</TotalTime>
  <Words>431</Words>
  <Application>Microsoft Office PowerPoint</Application>
  <PresentationFormat>On-screen Show (4:3)</PresentationFormat>
  <Paragraphs>100</Paragraphs>
  <Slides>13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Template ENG Oct5</vt:lpstr>
      <vt:lpstr>PowerPoint Presentation</vt:lpstr>
      <vt:lpstr>contents</vt:lpstr>
      <vt:lpstr>background</vt:lpstr>
      <vt:lpstr>Country narratives: 10 emerging (more or less) economies</vt:lpstr>
      <vt:lpstr>a little of genealogy </vt:lpstr>
      <vt:lpstr>growth-is-not-enough concepts</vt:lpstr>
      <vt:lpstr>Growth and … </vt:lpstr>
      <vt:lpstr>Inclusive growth  (see ADB paper Klasen)</vt:lpstr>
      <vt:lpstr>Inclusive growth as process</vt:lpstr>
      <vt:lpstr>Inclusive growth as improving governance -&gt; no story / not-so-good-story</vt:lpstr>
      <vt:lpstr>Intermezzo:  Governance and ISD comparison</vt:lpstr>
      <vt:lpstr>Growth &amp; ISD – with governance</vt:lpstr>
      <vt:lpstr>Conclusions</vt:lpstr>
    </vt:vector>
  </TitlesOfParts>
  <Company>IDRC CRDI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IDRC CRDI</dc:creator>
  <cp:lastModifiedBy>IDRC CRDI</cp:lastModifiedBy>
  <cp:revision>56</cp:revision>
  <dcterms:created xsi:type="dcterms:W3CDTF">2011-10-05T20:09:54Z</dcterms:created>
  <dcterms:modified xsi:type="dcterms:W3CDTF">2011-12-14T12:24:25Z</dcterms:modified>
</cp:coreProperties>
</file>